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6" r:id="rId4"/>
    <p:sldId id="1148" r:id="rId5"/>
    <p:sldId id="1149" r:id="rId6"/>
    <p:sldId id="1150" r:id="rId7"/>
    <p:sldId id="1151" r:id="rId8"/>
    <p:sldId id="1152" r:id="rId9"/>
    <p:sldId id="1153" r:id="rId10"/>
    <p:sldId id="1154" r:id="rId11"/>
    <p:sldId id="1147" r:id="rId12"/>
    <p:sldId id="1155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60854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</a:t>
            </a:r>
            <a:r>
              <a:rPr lang="zh-CN" altLang="zh-CN" sz="2000">
                <a:cs typeface="Times New Roman" panose="02020603050405020304" pitchFamily="18" charset="0"/>
              </a:rPr>
              <a:t>　句意：这是多么重要的发现啊！本句为感叹句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结构为</a:t>
            </a:r>
            <a:r>
              <a:rPr lang="en-US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“What</a:t>
            </a:r>
            <a:r>
              <a:rPr lang="zh-CN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＋</a:t>
            </a:r>
            <a:r>
              <a:rPr lang="en-US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a/an</a:t>
            </a:r>
            <a:r>
              <a:rPr lang="zh-CN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＋形容词＋名词＋主语＋谓语！</a:t>
            </a:r>
            <a:r>
              <a:rPr lang="en-US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”</a:t>
            </a:r>
            <a:r>
              <a:rPr lang="zh-CN" altLang="zh-CN" sz="20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。</a:t>
            </a:r>
            <a:r>
              <a:rPr lang="zh-CN" altLang="zh-CN" sz="2000">
                <a:cs typeface="Times New Roman" panose="02020603050405020304" pitchFamily="18" charset="0"/>
              </a:rPr>
              <a:t>故填</a:t>
            </a:r>
            <a:r>
              <a:rPr lang="en-US" altLang="zh-CN" sz="2000">
                <a:cs typeface="Times New Roman" panose="02020603050405020304" pitchFamily="18" charset="0"/>
              </a:rPr>
              <a:t>What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5800" y="6165271"/>
            <a:ext cx="5919748" cy="37457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6756" y="6164771"/>
            <a:ext cx="2224467" cy="31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1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1412776"/>
            <a:ext cx="11521282" cy="125001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24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引导感叹句时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要注意名词的单复数问题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从而判断用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909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00437"/>
            <a:ext cx="1819459" cy="527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died young, she influenced a lot of later scientists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1994, a large hole on Venus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she is still remembered not only for her discoveries but also for her courage to challenge old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4686" y="797876"/>
            <a:ext cx="2529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Although/Though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3078" y="1383824"/>
            <a:ext cx="1648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 named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369132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9.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句意：尽管王贞仪英年早逝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但她影响了许多后来的科学家。根据前后句转折关系可知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需用连词引导让步状语从句。故填</a:t>
            </a:r>
            <a:r>
              <a:rPr lang="en-US" altLang="zh-CN" sz="2400">
                <a:cs typeface="Times New Roman" panose="02020603050405020304" pitchFamily="18" charset="0"/>
              </a:rPr>
              <a:t>Although/Though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3495126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10.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</a:t>
            </a:r>
            <a:r>
              <a:rPr lang="en-US" altLang="zh-CN" sz="2400">
                <a:cs typeface="Times New Roman" panose="02020603050405020304" pitchFamily="18" charset="0"/>
              </a:rPr>
              <a:t>1994</a:t>
            </a:r>
            <a:r>
              <a:rPr lang="zh-CN" altLang="zh-CN" sz="2400">
                <a:cs typeface="Times New Roman" panose="02020603050405020304" pitchFamily="18" charset="0"/>
              </a:rPr>
              <a:t>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金星上的一个大坑以她的名字命名。根据</a:t>
            </a:r>
            <a:r>
              <a:rPr lang="en-US" altLang="zh-CN" sz="2400">
                <a:cs typeface="Times New Roman" panose="02020603050405020304" pitchFamily="18" charset="0"/>
              </a:rPr>
              <a:t>“a large hole on Venus... after her”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,hole</a:t>
            </a:r>
            <a:r>
              <a:rPr lang="zh-CN" altLang="zh-CN" sz="2400">
                <a:cs typeface="Times New Roman" panose="02020603050405020304" pitchFamily="18" charset="0"/>
              </a:rPr>
              <a:t>与</a:t>
            </a:r>
            <a:r>
              <a:rPr lang="en-US" altLang="zh-CN" sz="2400">
                <a:cs typeface="Times New Roman" panose="02020603050405020304" pitchFamily="18" charset="0"/>
              </a:rPr>
              <a:t>name</a:t>
            </a:r>
            <a:r>
              <a:rPr lang="zh-CN" altLang="zh-CN" sz="2400">
                <a:cs typeface="Times New Roman" panose="02020603050405020304" pitchFamily="18" charset="0"/>
              </a:rPr>
              <a:t>为被动关系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且为过去动作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用一般过去时的被动语态。故填</a:t>
            </a:r>
            <a:r>
              <a:rPr lang="en-US" altLang="zh-CN" sz="2400">
                <a:cs typeface="Times New Roman" panose="02020603050405020304" pitchFamily="18" charset="0"/>
              </a:rPr>
              <a:t>was named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3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60" y="1196752"/>
            <a:ext cx="11665294" cy="12817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7315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文是一篇记叙文。介绍了清代伟大的女科学家、数学家和诗人王贞仪的生平事迹。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42123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 </a:t>
            </a:r>
            <a:r>
              <a:rPr lang="zh-CN" altLang="zh-CN" sz="2000">
                <a:cs typeface="Times New Roman" panose="02020603050405020304" pitchFamily="18" charset="0"/>
              </a:rPr>
              <a:t>句意：王贞仪</a:t>
            </a:r>
            <a:r>
              <a:rPr lang="en-US" altLang="zh-CN" sz="2000">
                <a:cs typeface="Times New Roman" panose="02020603050405020304" pitchFamily="18" charset="0"/>
              </a:rPr>
              <a:t>1768</a:t>
            </a:r>
            <a:r>
              <a:rPr lang="zh-CN" altLang="zh-CN" sz="2000">
                <a:cs typeface="Times New Roman" panose="02020603050405020304" pitchFamily="18" charset="0"/>
              </a:rPr>
              <a:t>年出生于安徽省一个富裕家庭。根据</a:t>
            </a:r>
            <a:r>
              <a:rPr lang="en-US" altLang="zh-CN" sz="2000">
                <a:cs typeface="Times New Roman" panose="02020603050405020304" pitchFamily="18" charset="0"/>
              </a:rPr>
              <a:t>“Wang was born in... rich family”</a:t>
            </a:r>
            <a:r>
              <a:rPr lang="zh-CN" altLang="zh-CN" sz="2000">
                <a:cs typeface="Times New Roman" panose="02020603050405020304" pitchFamily="18" charset="0"/>
              </a:rPr>
              <a:t>可知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此处表泛指</a:t>
            </a:r>
            <a:r>
              <a:rPr lang="en-US" altLang="zh-CN" sz="2000">
                <a:cs typeface="Times New Roman" panose="02020603050405020304" pitchFamily="18" charset="0"/>
              </a:rPr>
              <a:t>“</a:t>
            </a:r>
            <a:r>
              <a:rPr lang="zh-CN" altLang="zh-CN" sz="2000">
                <a:cs typeface="Times New Roman" panose="02020603050405020304" pitchFamily="18" charset="0"/>
              </a:rPr>
              <a:t>一个</a:t>
            </a:r>
            <a:r>
              <a:rPr lang="en-US" altLang="zh-CN" sz="2000">
                <a:cs typeface="Times New Roman" panose="02020603050405020304" pitchFamily="18" charset="0"/>
              </a:rPr>
              <a:t>”</a:t>
            </a:r>
            <a:r>
              <a:rPr lang="zh-CN" altLang="zh-CN" sz="2000">
                <a:cs typeface="Times New Roman" panose="02020603050405020304" pitchFamily="18" charset="0"/>
              </a:rPr>
              <a:t>富裕家庭</a:t>
            </a:r>
            <a:r>
              <a:rPr lang="en-US" altLang="zh-CN" sz="2000">
                <a:cs typeface="Times New Roman" panose="02020603050405020304" pitchFamily="18" charset="0"/>
              </a:rPr>
              <a:t>,rich</a:t>
            </a:r>
            <a:r>
              <a:rPr lang="zh-CN" altLang="zh-CN" sz="2000">
                <a:cs typeface="Times New Roman" panose="02020603050405020304" pitchFamily="18" charset="0"/>
              </a:rPr>
              <a:t>是发音以辅音音素开头的单词。故填</a:t>
            </a:r>
            <a:r>
              <a:rPr lang="en-US" altLang="zh-CN" sz="2000">
                <a:cs typeface="Times New Roman" panose="02020603050405020304" pitchFamily="18" charset="0"/>
              </a:rPr>
              <a:t>a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42123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 </a:t>
            </a:r>
            <a:r>
              <a:rPr lang="zh-CN" altLang="zh-CN" sz="2000">
                <a:cs typeface="Times New Roman" panose="02020603050405020304" pitchFamily="18" charset="0"/>
              </a:rPr>
              <a:t>句意：那时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女子不能接受好的教育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但她的父亲鼓励她学习。</a:t>
            </a:r>
            <a:r>
              <a:rPr lang="en-US" altLang="zh-CN" sz="2000">
                <a:cs typeface="Times New Roman" panose="02020603050405020304" pitchFamily="18" charset="0"/>
              </a:rPr>
              <a:t>encourage sb to do sth</a:t>
            </a:r>
            <a:r>
              <a:rPr lang="zh-CN" altLang="zh-CN" sz="2000">
                <a:cs typeface="Times New Roman" panose="02020603050405020304" pitchFamily="18" charset="0"/>
              </a:rPr>
              <a:t>为固定搭配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意为</a:t>
            </a:r>
            <a:r>
              <a:rPr lang="en-US" altLang="zh-CN" sz="2000">
                <a:cs typeface="Times New Roman" panose="02020603050405020304" pitchFamily="18" charset="0"/>
              </a:rPr>
              <a:t>“</a:t>
            </a:r>
            <a:r>
              <a:rPr lang="zh-CN" altLang="zh-CN" sz="2000">
                <a:cs typeface="Times New Roman" panose="02020603050405020304" pitchFamily="18" charset="0"/>
              </a:rPr>
              <a:t>鼓励某人做某事</a:t>
            </a:r>
            <a:r>
              <a:rPr lang="en-US" altLang="zh-CN" sz="2000">
                <a:cs typeface="Times New Roman" panose="02020603050405020304" pitchFamily="18" charset="0"/>
              </a:rPr>
              <a:t>”</a:t>
            </a:r>
            <a:r>
              <a:rPr lang="zh-CN" altLang="zh-CN" sz="2000">
                <a:cs typeface="Times New Roman" panose="02020603050405020304" pitchFamily="18" charset="0"/>
              </a:rPr>
              <a:t>。故填</a:t>
            </a:r>
            <a:r>
              <a:rPr lang="en-US" altLang="zh-CN" sz="2000">
                <a:cs typeface="Times New Roman" panose="02020603050405020304" pitchFamily="18" charset="0"/>
              </a:rPr>
              <a:t>to study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9789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42123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 </a:t>
            </a:r>
            <a:r>
              <a:rPr lang="zh-CN" altLang="zh-CN" sz="2000">
                <a:cs typeface="Times New Roman" panose="02020603050405020304" pitchFamily="18" charset="0"/>
              </a:rPr>
              <a:t>句意：她年轻时学习了许多不同的学科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比如数学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天文学（对恒星和行星的研究）等。根据</a:t>
            </a:r>
            <a:r>
              <a:rPr lang="en-US" altLang="zh-CN" sz="2000">
                <a:cs typeface="Times New Roman" panose="02020603050405020304" pitchFamily="18" charset="0"/>
              </a:rPr>
              <a:t>“many different...”</a:t>
            </a:r>
            <a:r>
              <a:rPr lang="zh-CN" altLang="zh-CN" sz="2000">
                <a:cs typeface="Times New Roman" panose="02020603050405020304" pitchFamily="18" charset="0"/>
              </a:rPr>
              <a:t>可知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后接可数名词复数</a:t>
            </a:r>
            <a:r>
              <a:rPr lang="en-US" altLang="zh-CN" sz="2000">
                <a:cs typeface="Times New Roman" panose="02020603050405020304" pitchFamily="18" charset="0"/>
              </a:rPr>
              <a:t>,subject</a:t>
            </a:r>
            <a:r>
              <a:rPr lang="zh-CN" altLang="zh-CN" sz="2000">
                <a:cs typeface="Times New Roman" panose="02020603050405020304" pitchFamily="18" charset="0"/>
              </a:rPr>
              <a:t>的复数形式为</a:t>
            </a:r>
            <a:r>
              <a:rPr lang="en-US" altLang="zh-CN" sz="2000">
                <a:cs typeface="Times New Roman" panose="02020603050405020304" pitchFamily="18" charset="0"/>
              </a:rPr>
              <a:t>subjects</a:t>
            </a:r>
            <a:r>
              <a:rPr lang="zh-CN" altLang="zh-CN" sz="2000">
                <a:cs typeface="Times New Roman" panose="02020603050405020304" pitchFamily="18" charset="0"/>
              </a:rPr>
              <a:t>。故填</a:t>
            </a:r>
            <a:r>
              <a:rPr lang="en-US" altLang="zh-CN" sz="2000">
                <a:cs typeface="Times New Roman" panose="02020603050405020304" pitchFamily="18" charset="0"/>
              </a:rPr>
              <a:t>subjects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65619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60854" y="5280062"/>
            <a:ext cx="11504580" cy="495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spc="-100">
                <a:cs typeface="Times New Roman" panose="02020603050405020304" pitchFamily="18" charset="0"/>
              </a:rPr>
              <a:t>[</a:t>
            </a:r>
            <a:r>
              <a:rPr lang="zh-CN" altLang="zh-CN" sz="2000" spc="-1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spc="-100">
                <a:cs typeface="Times New Roman" panose="02020603050405020304" pitchFamily="18" charset="0"/>
              </a:rPr>
              <a:t>] </a:t>
            </a:r>
            <a:r>
              <a:rPr lang="zh-CN" altLang="zh-CN" sz="2000" spc="-100">
                <a:cs typeface="Times New Roman" panose="02020603050405020304" pitchFamily="18" charset="0"/>
              </a:rPr>
              <a:t>句意：</a:t>
            </a:r>
            <a:r>
              <a:rPr lang="en-US" altLang="zh-CN" sz="2000" spc="-100">
                <a:cs typeface="Times New Roman" panose="02020603050405020304" pitchFamily="18" charset="0"/>
              </a:rPr>
              <a:t>18</a:t>
            </a:r>
            <a:r>
              <a:rPr lang="zh-CN" altLang="zh-CN" sz="2000" spc="-100">
                <a:cs typeface="Times New Roman" panose="02020603050405020304" pitchFamily="18" charset="0"/>
              </a:rPr>
              <a:t>岁时</a:t>
            </a:r>
            <a:r>
              <a:rPr lang="en-US" altLang="zh-CN" sz="2000" spc="-100">
                <a:cs typeface="Times New Roman" panose="02020603050405020304" pitchFamily="18" charset="0"/>
              </a:rPr>
              <a:t>,</a:t>
            </a:r>
            <a:r>
              <a:rPr lang="zh-CN" altLang="zh-CN" sz="2000" spc="-100">
                <a:cs typeface="Times New Roman" panose="02020603050405020304" pitchFamily="18" charset="0"/>
              </a:rPr>
              <a:t>她开始自学这些学科。</a:t>
            </a:r>
            <a:r>
              <a:rPr lang="en-US" altLang="zh-CN" sz="2000" spc="-100">
                <a:cs typeface="Times New Roman" panose="02020603050405020304" pitchFamily="18" charset="0"/>
              </a:rPr>
              <a:t>by oneself</a:t>
            </a:r>
            <a:r>
              <a:rPr lang="zh-CN" altLang="zh-CN" sz="2000" spc="-100">
                <a:cs typeface="Times New Roman" panose="02020603050405020304" pitchFamily="18" charset="0"/>
              </a:rPr>
              <a:t>为固定短语</a:t>
            </a:r>
            <a:r>
              <a:rPr lang="en-US" altLang="zh-CN" sz="2000" spc="-100">
                <a:cs typeface="Times New Roman" panose="02020603050405020304" pitchFamily="18" charset="0"/>
              </a:rPr>
              <a:t>,</a:t>
            </a:r>
            <a:r>
              <a:rPr lang="zh-CN" altLang="zh-CN" sz="2000" spc="-100">
                <a:cs typeface="Times New Roman" panose="02020603050405020304" pitchFamily="18" charset="0"/>
              </a:rPr>
              <a:t>意为</a:t>
            </a:r>
            <a:r>
              <a:rPr lang="en-US" altLang="zh-CN" sz="2000" spc="-100">
                <a:cs typeface="Times New Roman" panose="02020603050405020304" pitchFamily="18" charset="0"/>
              </a:rPr>
              <a:t>“</a:t>
            </a:r>
            <a:r>
              <a:rPr lang="zh-CN" altLang="zh-CN" sz="2000" spc="-100">
                <a:cs typeface="Times New Roman" panose="02020603050405020304" pitchFamily="18" charset="0"/>
              </a:rPr>
              <a:t>独自</a:t>
            </a:r>
            <a:r>
              <a:rPr lang="en-US" altLang="zh-CN" sz="2000" spc="-100">
                <a:cs typeface="Times New Roman" panose="02020603050405020304" pitchFamily="18" charset="0"/>
              </a:rPr>
              <a:t>”,</a:t>
            </a:r>
            <a:r>
              <a:rPr lang="zh-CN" altLang="zh-CN" sz="2000" spc="-100">
                <a:cs typeface="Times New Roman" panose="02020603050405020304" pitchFamily="18" charset="0"/>
              </a:rPr>
              <a:t>主语为</a:t>
            </a:r>
            <a:r>
              <a:rPr lang="en-US" altLang="zh-CN" sz="2000" spc="-100">
                <a:cs typeface="Times New Roman" panose="02020603050405020304" pitchFamily="18" charset="0"/>
              </a:rPr>
              <a:t>she</a:t>
            </a:r>
            <a:r>
              <a:rPr lang="zh-CN" altLang="zh-CN" sz="2000" spc="-100">
                <a:cs typeface="Times New Roman" panose="02020603050405020304" pitchFamily="18" charset="0"/>
              </a:rPr>
              <a:t>。故填</a:t>
            </a:r>
            <a:r>
              <a:rPr lang="en-US" altLang="zh-CN" sz="2000" spc="-100">
                <a:cs typeface="Times New Roman" panose="02020603050405020304" pitchFamily="18" charset="0"/>
              </a:rPr>
              <a:t>herself</a:t>
            </a:r>
            <a:r>
              <a:rPr lang="zh-CN" altLang="zh-CN" sz="2000" spc="-100">
                <a:cs typeface="Times New Roman" panose="02020603050405020304" pitchFamily="18" charset="0"/>
              </a:rPr>
              <a:t>。</a:t>
            </a:r>
            <a:endParaRPr lang="zh-CN" altLang="zh-CN" sz="9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35961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60854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</a:t>
            </a:r>
            <a:r>
              <a:rPr lang="zh-CN" altLang="zh-CN" sz="2000">
                <a:cs typeface="Times New Roman" panose="02020603050405020304" pitchFamily="18" charset="0"/>
              </a:rPr>
              <a:t>　句意：随后几年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她写了几本书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用简单的方式解释复杂的科学概念。</a:t>
            </a:r>
            <a:r>
              <a:rPr lang="en-US" altLang="zh-CN" sz="2000">
                <a:cs typeface="Times New Roman" panose="02020603050405020304" pitchFamily="18" charset="0"/>
              </a:rPr>
              <a:t>in...ways</a:t>
            </a:r>
            <a:r>
              <a:rPr lang="zh-CN" altLang="zh-CN" sz="2000">
                <a:cs typeface="Times New Roman" panose="02020603050405020304" pitchFamily="18" charset="0"/>
              </a:rPr>
              <a:t>为固定搭配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意为</a:t>
            </a:r>
            <a:r>
              <a:rPr lang="en-US" altLang="zh-CN" sz="2000">
                <a:cs typeface="Times New Roman" panose="02020603050405020304" pitchFamily="18" charset="0"/>
              </a:rPr>
              <a:t>“</a:t>
            </a:r>
            <a:r>
              <a:rPr lang="zh-CN" altLang="zh-CN" sz="2000">
                <a:cs typeface="Times New Roman" panose="02020603050405020304" pitchFamily="18" charset="0"/>
              </a:rPr>
              <a:t>以</a:t>
            </a:r>
            <a:r>
              <a:rPr lang="en-US" altLang="zh-CN" sz="200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>
                <a:cs typeface="Times New Roman" panose="02020603050405020304" pitchFamily="18" charset="0"/>
              </a:rPr>
              <a:t>方式</a:t>
            </a:r>
            <a:r>
              <a:rPr lang="en-US" altLang="zh-CN" sz="2000">
                <a:cs typeface="Times New Roman" panose="02020603050405020304" pitchFamily="18" charset="0"/>
              </a:rPr>
              <a:t>”</a:t>
            </a:r>
            <a:r>
              <a:rPr lang="zh-CN" altLang="zh-CN" sz="2000">
                <a:cs typeface="Times New Roman" panose="02020603050405020304" pitchFamily="18" charset="0"/>
              </a:rPr>
              <a:t>。故填</a:t>
            </a:r>
            <a:r>
              <a:rPr lang="en-US" altLang="zh-CN" sz="2000">
                <a:cs typeface="Times New Roman" panose="02020603050405020304" pitchFamily="18" charset="0"/>
              </a:rPr>
              <a:t>in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16049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60854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 </a:t>
            </a:r>
            <a:r>
              <a:rPr lang="zh-CN" altLang="zh-CN" sz="2000">
                <a:cs typeface="Times New Roman" panose="02020603050405020304" pitchFamily="18" charset="0"/>
              </a:rPr>
              <a:t>句意：当时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所有人都深信月食是神造成的。根据</a:t>
            </a:r>
            <a:r>
              <a:rPr lang="en-US" altLang="zh-CN" sz="2000">
                <a:cs typeface="Times New Roman" panose="02020603050405020304" pitchFamily="18" charset="0"/>
              </a:rPr>
              <a:t>“believed”</a:t>
            </a:r>
            <a:r>
              <a:rPr lang="zh-CN" altLang="zh-CN" sz="2000">
                <a:cs typeface="Times New Roman" panose="02020603050405020304" pitchFamily="18" charset="0"/>
              </a:rPr>
              <a:t>可知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需用副词修饰动词</a:t>
            </a:r>
            <a:r>
              <a:rPr lang="en-US" altLang="zh-CN" sz="2000">
                <a:cs typeface="Times New Roman" panose="02020603050405020304" pitchFamily="18" charset="0"/>
              </a:rPr>
              <a:t>,deep</a:t>
            </a:r>
            <a:r>
              <a:rPr lang="zh-CN" altLang="zh-CN" sz="2000">
                <a:cs typeface="Times New Roman" panose="02020603050405020304" pitchFamily="18" charset="0"/>
              </a:rPr>
              <a:t>的副词形式为</a:t>
            </a:r>
            <a:r>
              <a:rPr lang="en-US" altLang="zh-CN" sz="2000">
                <a:cs typeface="Times New Roman" panose="02020603050405020304" pitchFamily="18" charset="0"/>
              </a:rPr>
              <a:t>deeply,</a:t>
            </a:r>
            <a:r>
              <a:rPr lang="zh-CN" altLang="zh-CN" sz="2000">
                <a:cs typeface="Times New Roman" panose="02020603050405020304" pitchFamily="18" charset="0"/>
              </a:rPr>
              <a:t>表示</a:t>
            </a:r>
            <a:r>
              <a:rPr lang="en-US" altLang="zh-CN" sz="2000">
                <a:cs typeface="Times New Roman" panose="02020603050405020304" pitchFamily="18" charset="0"/>
              </a:rPr>
              <a:t>“</a:t>
            </a:r>
            <a:r>
              <a:rPr lang="zh-CN" altLang="zh-CN" sz="2000">
                <a:cs typeface="Times New Roman" panose="02020603050405020304" pitchFamily="18" charset="0"/>
              </a:rPr>
              <a:t>深刻地</a:t>
            </a:r>
            <a:r>
              <a:rPr lang="en-US" altLang="zh-CN" sz="2000">
                <a:cs typeface="Times New Roman" panose="02020603050405020304" pitchFamily="18" charset="0"/>
              </a:rPr>
              <a:t>”</a:t>
            </a:r>
            <a:r>
              <a:rPr lang="zh-CN" altLang="zh-CN" sz="2000">
                <a:cs typeface="Times New Roman" panose="02020603050405020304" pitchFamily="18" charset="0"/>
              </a:rPr>
              <a:t>。故填</a:t>
            </a:r>
            <a:r>
              <a:rPr lang="en-US" altLang="zh-CN" sz="2000">
                <a:cs typeface="Times New Roman" panose="02020603050405020304" pitchFamily="18" charset="0"/>
              </a:rPr>
              <a:t>deeply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3" name="矩形 12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4" name="矩形 13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99783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Zhenyi was a great woman scientist, mathematician and poet during the Qing Dynasty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was born in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 family in Anhui Province in 1768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girls couldn’t get good education, but her father encouraged 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learned many different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such as maths, astronomy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study of stars and planets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 18, she began studying them by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years, she wrote several books to explain difficult scientific ideas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simple ways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that period, all people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believed that lunar eclipses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月食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caused by gods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truth, Wang made a model with a lamp, a table and a mirror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eclipses are natural events with the model in the 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important discovery it was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addition, Wang wrote some poems which described the lives of poor people and talked about social problems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4926" y="1291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360854" y="5280062"/>
            <a:ext cx="1150458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[</a:t>
            </a:r>
            <a:r>
              <a:rPr lang="zh-CN" altLang="zh-CN" sz="20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>
                <a:cs typeface="Times New Roman" panose="02020603050405020304" pitchFamily="18" charset="0"/>
              </a:rPr>
              <a:t>] </a:t>
            </a:r>
            <a:r>
              <a:rPr lang="zh-CN" altLang="zh-CN" sz="2000">
                <a:cs typeface="Times New Roman" panose="02020603050405020304" pitchFamily="18" charset="0"/>
              </a:rPr>
              <a:t>句意：她用这个模型最终证明了月食是自然现象。根据上下文可知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动作发生在过去</a:t>
            </a:r>
            <a:r>
              <a:rPr lang="en-US" altLang="zh-CN" sz="2000">
                <a:cs typeface="Times New Roman" panose="02020603050405020304" pitchFamily="18" charset="0"/>
              </a:rPr>
              <a:t>,</a:t>
            </a:r>
            <a:r>
              <a:rPr lang="zh-CN" altLang="zh-CN" sz="2000">
                <a:cs typeface="Times New Roman" panose="02020603050405020304" pitchFamily="18" charset="0"/>
              </a:rPr>
              <a:t>用一般过去时</a:t>
            </a:r>
            <a:r>
              <a:rPr lang="en-US" altLang="zh-CN" sz="2000">
                <a:cs typeface="Times New Roman" panose="02020603050405020304" pitchFamily="18" charset="0"/>
              </a:rPr>
              <a:t>,prove</a:t>
            </a:r>
            <a:r>
              <a:rPr lang="zh-CN" altLang="zh-CN" sz="2000">
                <a:cs typeface="Times New Roman" panose="02020603050405020304" pitchFamily="18" charset="0"/>
              </a:rPr>
              <a:t>的过去式为</a:t>
            </a:r>
            <a:r>
              <a:rPr lang="en-US" altLang="zh-CN" sz="2000">
                <a:cs typeface="Times New Roman" panose="02020603050405020304" pitchFamily="18" charset="0"/>
              </a:rPr>
              <a:t>proved</a:t>
            </a:r>
            <a:r>
              <a:rPr lang="zh-CN" altLang="zh-CN" sz="2000">
                <a:cs typeface="Times New Roman" panose="02020603050405020304" pitchFamily="18" charset="0"/>
              </a:rPr>
              <a:t>。故填</a:t>
            </a:r>
            <a:r>
              <a:rPr lang="en-US" altLang="zh-CN" sz="2000">
                <a:cs typeface="Times New Roman" panose="02020603050405020304" pitchFamily="18" charset="0"/>
              </a:rPr>
              <a:t>proved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08402" y="1695786"/>
            <a:ext cx="1059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study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2302884" y="2164905"/>
            <a:ext cx="1066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subjects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6683723" y="2651598"/>
            <a:ext cx="923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herself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6815286" y="3107194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in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1532824" y="3524556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deeply</a:t>
            </a:r>
            <a:endParaRPr lang="zh-CN" altLang="en-US" sz="2000"/>
          </a:p>
        </p:txBody>
      </p:sp>
      <p:sp>
        <p:nvSpPr>
          <p:cNvPr id="11" name="矩形 10"/>
          <p:cNvSpPr/>
          <p:nvPr/>
        </p:nvSpPr>
        <p:spPr>
          <a:xfrm>
            <a:off x="7065609" y="3982494"/>
            <a:ext cx="9494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proved</a:t>
            </a:r>
            <a:endParaRPr lang="zh-CN" altLang="en-US" sz="2000"/>
          </a:p>
        </p:txBody>
      </p:sp>
      <p:sp>
        <p:nvSpPr>
          <p:cNvPr id="12" name="矩形 11"/>
          <p:cNvSpPr/>
          <p:nvPr/>
        </p:nvSpPr>
        <p:spPr>
          <a:xfrm>
            <a:off x="4150990" y="4486302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What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33495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510</Words>
  <Application>Microsoft Office PowerPoint</Application>
  <PresentationFormat>自定义</PresentationFormat>
  <Paragraphs>97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